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70" r:id="rId4"/>
    <p:sldId id="259" r:id="rId5"/>
    <p:sldId id="291" r:id="rId6"/>
    <p:sldId id="260" r:id="rId7"/>
    <p:sldId id="271" r:id="rId8"/>
    <p:sldId id="284" r:id="rId9"/>
    <p:sldId id="285" r:id="rId10"/>
    <p:sldId id="286" r:id="rId11"/>
    <p:sldId id="287" r:id="rId12"/>
    <p:sldId id="288" r:id="rId13"/>
    <p:sldId id="289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4" autoAdjust="0"/>
    <p:restoredTop sz="88889" autoAdjust="0"/>
  </p:normalViewPr>
  <p:slideViewPr>
    <p:cSldViewPr snapToGrid="0">
      <p:cViewPr varScale="1">
        <p:scale>
          <a:sx n="73" d="100"/>
          <a:sy n="73" d="100"/>
        </p:scale>
        <p:origin x="1022" y="77"/>
      </p:cViewPr>
      <p:guideLst/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A6B5D-442B-48C1-A93F-A61CACCEA60F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492F-9BAF-4168-83B8-E28C3CB53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B492F-9BAF-4168-83B8-E28C3CB53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dirty="0"/>
              <a:t>מספר חוזים פתוחים</a:t>
            </a:r>
          </a:p>
          <a:p>
            <a:pPr marL="228600" indent="-228600">
              <a:buAutoNum type="arabicPeriod"/>
            </a:pPr>
            <a:r>
              <a:rPr lang="he-IL" dirty="0"/>
              <a:t>שינוי בהפרש שגדול מ-15אלף לפחות</a:t>
            </a:r>
          </a:p>
          <a:p>
            <a:pPr marL="228600" indent="-228600">
              <a:buAutoNum type="arabicPeriod"/>
            </a:pPr>
            <a:r>
              <a:rPr lang="he-IL" dirty="0"/>
              <a:t>מאזן לונג-שורט (%)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B492F-9BAF-4168-83B8-E28C3CB53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9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logo of a bird&#10;&#10;Description automatically generated">
            <a:extLst>
              <a:ext uri="{FF2B5EF4-FFF2-40B4-BE49-F238E27FC236}">
                <a16:creationId xmlns:a16="http://schemas.microsoft.com/office/drawing/2014/main" id="{3F09679E-B3C0-DDE3-C7AD-EC6DB9662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578842-CE7E-6D94-619F-D6A787E55F9D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logo of a bird&#10;&#10;Description automatically generated">
            <a:extLst>
              <a:ext uri="{FF2B5EF4-FFF2-40B4-BE49-F238E27FC236}">
                <a16:creationId xmlns:a16="http://schemas.microsoft.com/office/drawing/2014/main" id="{2942175B-A385-957F-16A2-B3F8941C7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964EED-BBDE-9659-912B-4278A85D5E42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logo of a bird&#10;&#10;Description automatically generated">
            <a:extLst>
              <a:ext uri="{FF2B5EF4-FFF2-40B4-BE49-F238E27FC236}">
                <a16:creationId xmlns:a16="http://schemas.microsoft.com/office/drawing/2014/main" id="{21A7EB64-E04D-F099-D9E3-B890419BD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2288F0-6E87-A7F7-C6A6-74CEA4C4060B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CD960259-0AE9-4E58-594B-0BF66F318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839A4E-B255-C639-BFBA-06D1F6EB9604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logo of a bird&#10;&#10;Description automatically generated">
            <a:extLst>
              <a:ext uri="{FF2B5EF4-FFF2-40B4-BE49-F238E27FC236}">
                <a16:creationId xmlns:a16="http://schemas.microsoft.com/office/drawing/2014/main" id="{515A7548-69E8-2033-09B2-6E9A389DE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7256B8-0217-63CB-825A-F36EBAFCA156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9F41C806-B6CB-2007-CFD4-8D669BE92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D93106-14D0-4D2E-1D47-7272D7846685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A logo of a bird&#10;&#10;Description automatically generated">
            <a:extLst>
              <a:ext uri="{FF2B5EF4-FFF2-40B4-BE49-F238E27FC236}">
                <a16:creationId xmlns:a16="http://schemas.microsoft.com/office/drawing/2014/main" id="{60B8ED33-DEA3-5DBF-A149-823291B46A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3CDDC-AE49-2329-371D-CA87F4D1EC28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logo of a bird&#10;&#10;Description automatically generated">
            <a:extLst>
              <a:ext uri="{FF2B5EF4-FFF2-40B4-BE49-F238E27FC236}">
                <a16:creationId xmlns:a16="http://schemas.microsoft.com/office/drawing/2014/main" id="{D3AA81D0-6D5F-C92B-21C6-F9C4A4D8A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321F05-D575-95D1-1838-915D50C0AAA1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logo of a bird&#10;&#10;Description automatically generated">
            <a:extLst>
              <a:ext uri="{FF2B5EF4-FFF2-40B4-BE49-F238E27FC236}">
                <a16:creationId xmlns:a16="http://schemas.microsoft.com/office/drawing/2014/main" id="{F060BCC1-4129-B9DF-F43B-E7AB46E448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B64BBC-3336-26BE-E11C-C7AEA93CAA1A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66208597-3F61-A98F-D269-2D6ABD6421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F3BBE9-827F-7D53-FA4C-B6EEBA04B1FD}"/>
              </a:ext>
            </a:extLst>
          </p:cNvPr>
          <p:cNvSpPr/>
          <p:nvPr userDrawn="1"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logo of a bird&#10;&#10;Description automatically generated">
            <a:extLst>
              <a:ext uri="{FF2B5EF4-FFF2-40B4-BE49-F238E27FC236}">
                <a16:creationId xmlns:a16="http://schemas.microsoft.com/office/drawing/2014/main" id="{0EAF7A1B-72C0-67A6-4FF8-EB6367BBF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15336" r="28509" b="36929"/>
          <a:stretch/>
        </p:blipFill>
        <p:spPr>
          <a:xfrm>
            <a:off x="-48491" y="-75651"/>
            <a:ext cx="1430446" cy="11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7/26/2025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scadia Mono Light" panose="020B0609020000020004" pitchFamily="49" charset="0"/>
          <a:ea typeface="Cascadia Mono Light" panose="020B0609020000020004" pitchFamily="49" charset="0"/>
          <a:cs typeface="Cascadia Mono Light" panose="020B06090200000200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ird with wings spread out&#10;&#10;Description automatically generated">
            <a:extLst>
              <a:ext uri="{FF2B5EF4-FFF2-40B4-BE49-F238E27FC236}">
                <a16:creationId xmlns:a16="http://schemas.microsoft.com/office/drawing/2014/main" id="{EC3811EC-9802-C705-DF7D-49FCED031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3162300"/>
            <a:ext cx="5391150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BC823-D915-9962-B3F3-B6F165BDB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סקירה שבועית</a:t>
            </a:r>
            <a:b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</a:br>
            <a:r>
              <a:rPr lang="he-IL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שוק מט"ח</a:t>
            </a:r>
            <a:endParaRPr lang="en-US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19D46-D39D-2E92-2685-48A46EA51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26/07/2025</a:t>
            </a:r>
            <a:endParaRPr lang="he-IL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69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E7F3-504F-4B6E-19F6-E438313E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73C2-9755-EC8B-546D-37865460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פרנק (</a:t>
            </a:r>
            <a:r>
              <a:rPr lang="en-US" dirty="0"/>
              <a:t>CHF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0EC5DDC-46A8-6478-9A5E-32A4CCE3F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4988"/>
            <a:ext cx="5181600" cy="5483012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מגמת הנטו תקועה, ואנחנו בשיא של הטווח השנתי. </a:t>
            </a:r>
          </a:p>
          <a:p>
            <a:pPr algn="r" rtl="1"/>
            <a:r>
              <a:rPr lang="he-IL" dirty="0"/>
              <a:t>מבחינת פוזיציות, לונגים סטטיים כבר הרבה זמן, אולי צבירה מינורית. שורטים היו בפריקה איטית ופתיחת החוזים של השבוע הייתה בשורטים.</a:t>
            </a:r>
          </a:p>
          <a:p>
            <a:pPr algn="r" rtl="1"/>
            <a:r>
              <a:rPr lang="he-IL" dirty="0"/>
              <a:t>פתיחת השורטים עכשיו היא </a:t>
            </a:r>
            <a:r>
              <a:rPr lang="he-IL" dirty="0" err="1"/>
              <a:t>באיזור</a:t>
            </a:r>
            <a:r>
              <a:rPr lang="he-IL" dirty="0"/>
              <a:t> שקרוב ממש לשיא כל הזמנים של פרנק. לחץ גדול למטה מתחיל.</a:t>
            </a:r>
          </a:p>
          <a:p>
            <a:pPr algn="r" rtl="1"/>
            <a:r>
              <a:rPr lang="he-IL" dirty="0"/>
              <a:t>גם אם המגמה היא למעלה, מצפה לראות תיקון למטה לתמיכה.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CCC51FB-CFDC-FBCE-7CBE-C08CAE9E7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28" y="4100947"/>
            <a:ext cx="6075368" cy="2494586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56AB779-E57E-097C-AA64-8F3ED5E0484A}"/>
              </a:ext>
            </a:extLst>
          </p:cNvPr>
          <p:cNvSpPr txBox="1">
            <a:spLocks/>
          </p:cNvSpPr>
          <p:nvPr/>
        </p:nvSpPr>
        <p:spPr>
          <a:xfrm>
            <a:off x="6095999" y="5325627"/>
            <a:ext cx="5401733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נראית למעלה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76BF4-E64C-177E-1A29-D7E01A298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-2" y="121361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5402-8A5C-BC19-75DC-6D91D0831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C914-1D59-E190-15A7-D6CF6D3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יורו (</a:t>
            </a:r>
            <a:r>
              <a:rPr lang="en-US" dirty="0"/>
              <a:t>EUR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0DFDE-5AC9-8CDD-68EA-B1EE04878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פותחים עוד ועוד לונגים, שורטים סטטיים.</a:t>
            </a:r>
          </a:p>
          <a:p>
            <a:pPr algn="r" rtl="1"/>
            <a:r>
              <a:rPr lang="he-IL" dirty="0"/>
              <a:t>מגמת הנטו עולה לאיטה, אבל עם התנגדות.</a:t>
            </a:r>
          </a:p>
          <a:p>
            <a:pPr algn="r" rtl="1"/>
            <a:r>
              <a:rPr lang="he-IL" dirty="0"/>
              <a:t>הגענו </a:t>
            </a:r>
            <a:r>
              <a:rPr lang="he-IL" dirty="0" err="1"/>
              <a:t>לאיזור</a:t>
            </a:r>
            <a:r>
              <a:rPr lang="he-IL" dirty="0"/>
              <a:t> התנגדות, ויחד עם הסגירה של החוזים של השבועיים האחרונים והפתיחה המחודשת עכשיו – אני נוטה לצפות לירידה פה.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D5E507A1-A572-EBF0-0CF3-72E9A0CB8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4100949"/>
            <a:ext cx="6095986" cy="2503052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B7C46C5-3796-334F-8AC8-46D905B70F5A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6B312-CF9D-A79F-73FD-F0C41119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-3" y="119329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9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A2FDE9-242B-F847-D326-384E7B9C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29BC-65A3-3437-FF52-B8747FAA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דולר (</a:t>
            </a:r>
            <a:r>
              <a:rPr lang="en-US" dirty="0"/>
              <a:t>USD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37C277-73AE-0A7E-684D-CD9479FC6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נראה שאנחנו תקועים </a:t>
            </a:r>
            <a:r>
              <a:rPr lang="he-IL" dirty="0" err="1"/>
              <a:t>באיזור</a:t>
            </a:r>
            <a:r>
              <a:rPr lang="he-IL" dirty="0"/>
              <a:t> מגודר, בפוזיציות נטו, נמצאים באמצע </a:t>
            </a:r>
            <a:r>
              <a:rPr lang="he-IL" dirty="0" err="1"/>
              <a:t>האיזור</a:t>
            </a:r>
            <a:r>
              <a:rPr lang="he-IL" dirty="0"/>
              <a:t> והתחלנו את ההיפוך. בשנתיים האחרונות היפוך כזה מביא אחריו עליה.</a:t>
            </a:r>
          </a:p>
          <a:p>
            <a:pPr algn="r" rtl="1"/>
            <a:r>
              <a:rPr lang="he-IL" dirty="0"/>
              <a:t>מבחינת מבנה – נראה שמתהפכים לעלייה. מבחינת פוזיציות – לא משתנה שום דבר מהותי, אין דם חדש, משמע עוד ירידה.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A0E21D56-8BCB-13D8-AD84-21D0C5C77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28" y="4077548"/>
            <a:ext cx="5115736" cy="252549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A8B7542-37A3-6CE8-F288-B1737C33BD24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למעלה</a:t>
            </a:r>
          </a:p>
          <a:p>
            <a:pPr marL="0" indent="0" algn="r" rtl="1">
              <a:buNone/>
            </a:pPr>
            <a:r>
              <a:rPr lang="he-IL" dirty="0"/>
              <a:t>צפי שבועי – לא ברור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BCA0D-5EC1-5A0D-D2FB-F95ED0BD3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29489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FFCE7F-7A4C-7B36-BDCE-9E976990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DB0D-9557-7A54-64AB-9EA7A5C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err="1"/>
              <a:t>סנופי</a:t>
            </a:r>
            <a:r>
              <a:rPr lang="he-IL" dirty="0"/>
              <a:t> (</a:t>
            </a:r>
            <a:r>
              <a:rPr lang="en-US" dirty="0"/>
              <a:t>S&amp;P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7E654D1-A205-3D1A-FD0B-E28E8A511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4898"/>
            <a:ext cx="5181600" cy="556310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מצד אחד, המוסדיים פותחים שורטים פה. מצד שני, הם </a:t>
            </a:r>
            <a:r>
              <a:rPr lang="he-IL" dirty="0" err="1"/>
              <a:t>באיזורי</a:t>
            </a:r>
            <a:r>
              <a:rPr lang="he-IL" dirty="0"/>
              <a:t> השיא שורט של השנה האחרונה.</a:t>
            </a:r>
          </a:p>
          <a:p>
            <a:pPr algn="r" rtl="1"/>
            <a:r>
              <a:rPr lang="he-IL" dirty="0" err="1"/>
              <a:t>הריטייל</a:t>
            </a:r>
            <a:r>
              <a:rPr lang="he-IL" dirty="0"/>
              <a:t> עדיין לונג, עדיין יש למי למכור.</a:t>
            </a:r>
          </a:p>
          <a:p>
            <a:pPr algn="r" rtl="1"/>
            <a:r>
              <a:rPr lang="he-IL" dirty="0"/>
              <a:t>אחרי שהגענו להתנגדות הכי גבוהה, לא מצליחים לשבור אותה חזק. הגבנו לה, כמה פעמים, בפעם השנייה עם דחייה חזקה. מצפה לירידה.</a:t>
            </a:r>
          </a:p>
          <a:p>
            <a:pPr algn="r" rtl="1"/>
            <a:r>
              <a:rPr lang="he-IL" dirty="0"/>
              <a:t>כמו בדולר, לא לגמרי ברור מה הולך פה.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036E64AC-7522-4111-9FBF-FB50CFB9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824" y="4084320"/>
            <a:ext cx="5073140" cy="2503084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2EC0284-028F-819A-D9A3-674E24D06864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1BB27-E534-4FB9-EDDD-AEB518ABF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294898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ird with wings spread out&#10;&#10;Description automatically generated">
            <a:extLst>
              <a:ext uri="{FF2B5EF4-FFF2-40B4-BE49-F238E27FC236}">
                <a16:creationId xmlns:a16="http://schemas.microsoft.com/office/drawing/2014/main" id="{E7757135-7CF9-E250-D9BD-0402AC62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1333500"/>
            <a:ext cx="53911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CF8E-E673-4F7D-EA44-39A60272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סיכום וציפיות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8EDC2C-A88F-4D37-DFD4-C1E77B3F4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8826" y="1825625"/>
            <a:ext cx="366097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dirty="0"/>
              <a:t>Sentiment:</a:t>
            </a:r>
            <a:endParaRPr lang="he-IL" b="1" dirty="0"/>
          </a:p>
          <a:p>
            <a:r>
              <a:rPr lang="en-US" dirty="0">
                <a:solidFill>
                  <a:srgbClr val="FF0000"/>
                </a:solidFill>
              </a:rPr>
              <a:t>Short EURUSD,</a:t>
            </a:r>
            <a:br>
              <a:rPr lang="he-IL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 AUDUSD, USDCAD</a:t>
            </a:r>
            <a:endParaRPr lang="he-IL" u="sng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Long USDJPY, GBPUSD,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he-IL" dirty="0">
                <a:solidFill>
                  <a:srgbClr val="00B050"/>
                </a:solidFill>
              </a:rPr>
              <a:t>	</a:t>
            </a:r>
            <a:r>
              <a:rPr lang="en-US" dirty="0">
                <a:solidFill>
                  <a:srgbClr val="00B050"/>
                </a:solidFill>
              </a:rPr>
              <a:t>USDCHF</a:t>
            </a:r>
          </a:p>
          <a:p>
            <a:r>
              <a:rPr lang="en-US" dirty="0">
                <a:solidFill>
                  <a:srgbClr val="FF0000"/>
                </a:solidFill>
              </a:rPr>
              <a:t>Short EURGBP, AUDCAD, </a:t>
            </a:r>
            <a:br>
              <a:rPr lang="he-IL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 EURCAD </a:t>
            </a:r>
          </a:p>
          <a:p>
            <a:r>
              <a:rPr lang="en-US" dirty="0">
                <a:solidFill>
                  <a:srgbClr val="00B050"/>
                </a:solidFill>
              </a:rPr>
              <a:t>Long CADJPY, CADCHF,</a:t>
            </a:r>
            <a:br>
              <a:rPr lang="he-IL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	GBPAUD, GBPGPY,</a:t>
            </a:r>
            <a:br>
              <a:rPr lang="he-IL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	GBPCHF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5255CDE-DBBA-E7C8-4F64-CE8FB2673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ln>
            <a:noFill/>
          </a:ln>
        </p:spPr>
        <p:txBody>
          <a:bodyPr>
            <a:normAutofit/>
          </a:bodyPr>
          <a:lstStyle/>
          <a:p>
            <a:pPr algn="r" rtl="1"/>
            <a:r>
              <a:rPr lang="he-IL" dirty="0"/>
              <a:t>פאונד - </a:t>
            </a:r>
            <a:r>
              <a:rPr lang="he-IL" dirty="0">
                <a:solidFill>
                  <a:srgbClr val="00B050"/>
                </a:solidFill>
              </a:rPr>
              <a:t>↑ עליה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אוסטרלי -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קנדי – </a:t>
            </a:r>
            <a:r>
              <a:rPr lang="he-IL" dirty="0">
                <a:solidFill>
                  <a:srgbClr val="00B050"/>
                </a:solidFill>
              </a:rPr>
              <a:t>↑ עליה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ין -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פרנק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  <a:endParaRPr lang="he-IL" dirty="0">
              <a:solidFill>
                <a:srgbClr val="FFFF00"/>
              </a:solidFill>
            </a:endParaRPr>
          </a:p>
          <a:p>
            <a:pPr algn="r" rtl="1"/>
            <a:r>
              <a:rPr lang="he-IL" dirty="0"/>
              <a:t>יורו – </a:t>
            </a:r>
            <a:r>
              <a:rPr lang="en-US" dirty="0">
                <a:solidFill>
                  <a:srgbClr val="FF0000"/>
                </a:solidFill>
              </a:rPr>
              <a:t>↓</a:t>
            </a:r>
            <a:r>
              <a:rPr lang="he-IL" dirty="0">
                <a:solidFill>
                  <a:srgbClr val="FF0000"/>
                </a:solidFill>
              </a:rPr>
              <a:t> ירידה</a:t>
            </a:r>
            <a:r>
              <a:rPr lang="he-IL" dirty="0"/>
              <a:t>. </a:t>
            </a:r>
            <a:endParaRPr lang="en-US" dirty="0"/>
          </a:p>
        </p:txBody>
      </p:sp>
      <p:pic>
        <p:nvPicPr>
          <p:cNvPr id="13" name="Content Placeholder 9" descr="A person in a suit and top hat sitting at a table with a scroll&#10;&#10;Description automatically generated">
            <a:extLst>
              <a:ext uri="{FF2B5EF4-FFF2-40B4-BE49-F238E27FC236}">
                <a16:creationId xmlns:a16="http://schemas.microsoft.com/office/drawing/2014/main" id="{CF1844F1-B87D-5202-BFA4-BFCB6495DE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4284"/>
            <a:ext cx="2358826" cy="183371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D1730A-7451-847C-CF32-80A4F726B86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690688"/>
            <a:ext cx="0" cy="4486275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9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B2A1-D266-0599-5B0F-54227BDC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סקירה כללית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50A3E-7018-118C-90EE-09AF94682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" y="1690688"/>
            <a:ext cx="11353800" cy="5116680"/>
          </a:xfrm>
        </p:spPr>
      </p:pic>
      <p:pic>
        <p:nvPicPr>
          <p:cNvPr id="14" name="Picture 13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308C7C07-3536-BE9D-D879-B78A776FB5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0" y="682111"/>
            <a:ext cx="2358827" cy="18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3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04AB-3418-04D9-8F57-5B462D2B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סקירה כללית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E995-137C-88EF-F71B-FF3057A3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עלייה במספר החוזים בפאונד ובאוסטרלי,</a:t>
            </a:r>
            <a:br>
              <a:rPr lang="en-US" dirty="0"/>
            </a:br>
            <a:r>
              <a:rPr lang="he-IL" dirty="0"/>
              <a:t>עלייה קלה ביורו </a:t>
            </a:r>
            <a:r>
              <a:rPr lang="he-IL" dirty="0" err="1"/>
              <a:t>ובפראנק</a:t>
            </a:r>
            <a:r>
              <a:rPr lang="he-IL" dirty="0"/>
              <a:t>,</a:t>
            </a:r>
            <a:br>
              <a:rPr lang="en-US" dirty="0"/>
            </a:br>
            <a:r>
              <a:rPr lang="he-IL" dirty="0"/>
              <a:t>ירידה קלה בין,</a:t>
            </a:r>
            <a:br>
              <a:rPr lang="en-US" dirty="0"/>
            </a:br>
            <a:r>
              <a:rPr lang="he-IL" dirty="0"/>
              <a:t>השאר סטטיים.</a:t>
            </a:r>
          </a:p>
          <a:p>
            <a:pPr algn="r" rtl="1"/>
            <a:r>
              <a:rPr lang="he-IL" dirty="0"/>
              <a:t>התנועות העיקריות השבוע הן:</a:t>
            </a:r>
            <a:br>
              <a:rPr lang="en-US" dirty="0"/>
            </a:br>
            <a:r>
              <a:rPr lang="he-IL" dirty="0"/>
              <a:t>התחזקות הכיוון באוסטרלי ובין.</a:t>
            </a:r>
            <a:br>
              <a:rPr lang="en-US" dirty="0"/>
            </a:br>
            <a:r>
              <a:rPr lang="he-IL" dirty="0"/>
              <a:t>היפוך הכיוון בפאונד ומעט ביורו.</a:t>
            </a:r>
            <a:br>
              <a:rPr lang="en-US" dirty="0"/>
            </a:br>
            <a:r>
              <a:rPr lang="he-IL" dirty="0"/>
              <a:t>שאר התנועות הן בעוצמה לא משמעותית.</a:t>
            </a:r>
          </a:p>
          <a:p>
            <a:pPr algn="r" rtl="1"/>
            <a:r>
              <a:rPr lang="he-IL" dirty="0"/>
              <a:t>היורו והין בלונג. </a:t>
            </a:r>
            <a:br>
              <a:rPr lang="en-US" dirty="0"/>
            </a:br>
            <a:r>
              <a:rPr lang="he-IL" dirty="0"/>
              <a:t>הקנדי, </a:t>
            </a:r>
            <a:r>
              <a:rPr lang="he-IL" dirty="0" err="1"/>
              <a:t>הפראנק</a:t>
            </a:r>
            <a:r>
              <a:rPr lang="he-IL" dirty="0"/>
              <a:t> והאוסטרלי בשורט, יחד עם </a:t>
            </a:r>
            <a:r>
              <a:rPr lang="he-IL" dirty="0" err="1"/>
              <a:t>הסנופי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הדולר והפאונד </a:t>
            </a:r>
            <a:r>
              <a:rPr lang="he-IL" dirty="0" err="1"/>
              <a:t>נייטרלים</a:t>
            </a:r>
            <a:r>
              <a:rPr lang="he-IL" dirty="0"/>
              <a:t>.</a:t>
            </a:r>
          </a:p>
        </p:txBody>
      </p:sp>
      <p:pic>
        <p:nvPicPr>
          <p:cNvPr id="4" name="Picture 3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1ACF0B46-B8EF-5A15-24C3-C2ECE32CC0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024283"/>
            <a:ext cx="2358827" cy="18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312A-1EC3-FB99-87B8-12E4BC56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BY CHAPTER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63C420-F0CC-E3CC-59F5-234DB8BEB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950494"/>
              </p:ext>
            </p:extLst>
          </p:nvPr>
        </p:nvGraphicFramePr>
        <p:xfrm>
          <a:off x="838200" y="1778000"/>
          <a:ext cx="10515600" cy="457876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1495429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647607938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3736654976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3774773444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58924349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781287048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1874677176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272905493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3526135866"/>
                    </a:ext>
                  </a:extLst>
                </a:gridCol>
              </a:tblGrid>
              <a:tr h="3650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he-IL" dirty="0"/>
                        <a:t>&amp;</a:t>
                      </a:r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06792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</a:p>
                    <a:p>
                      <a:r>
                        <a:rPr lang="en-US" dirty="0"/>
                        <a:t>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8862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</a:p>
                    <a:p>
                      <a:r>
                        <a:rPr lang="en-US" dirty="0"/>
                        <a:t>DIFF</a:t>
                      </a:r>
                      <a:r>
                        <a:rPr lang="he-IL" dirty="0"/>
                        <a:t> </a:t>
                      </a:r>
                      <a:r>
                        <a:rPr lang="en-US" dirty="0"/>
                        <a:t>CHNG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33295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</a:p>
                    <a:p>
                      <a:r>
                        <a:rPr lang="he-IL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72785"/>
                  </a:ext>
                </a:extLst>
              </a:tr>
              <a:tr h="638767">
                <a:tc>
                  <a:txBody>
                    <a:bodyPr/>
                    <a:lstStyle/>
                    <a:p>
                      <a:r>
                        <a:rPr lang="en-US" dirty="0"/>
                        <a:t>OVERVIEW</a:t>
                      </a:r>
                      <a:br>
                        <a:rPr lang="he-IL" dirty="0"/>
                      </a:br>
                      <a:r>
                        <a:rPr lang="en-US" dirty="0"/>
                        <a:t>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63432"/>
                  </a:ext>
                </a:extLst>
              </a:tr>
              <a:tr h="370079">
                <a:tc>
                  <a:txBody>
                    <a:bodyPr/>
                    <a:lstStyle/>
                    <a:p>
                      <a:r>
                        <a:rPr lang="en-US" dirty="0"/>
                        <a:t>POSITIONS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760578"/>
                  </a:ext>
                </a:extLst>
              </a:tr>
              <a:tr h="370079">
                <a:tc>
                  <a:txBody>
                    <a:bodyPr/>
                    <a:lstStyle/>
                    <a:p>
                      <a:r>
                        <a:rPr lang="en-US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1880"/>
                  </a:ext>
                </a:extLst>
              </a:tr>
              <a:tr h="912524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  <a:p>
                      <a:r>
                        <a:rPr lang="en-US" dirty="0"/>
                        <a:t>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i="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u="none"/>
                        <a:t>U</a:t>
                      </a:r>
                      <a:endParaRPr lang="en-US" sz="36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u="none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u="none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/>
                        <a:t>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531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95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077A-A06E-FE1F-4245-77B91F8D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5107"/>
          </a:xfrm>
        </p:spPr>
        <p:txBody>
          <a:bodyPr/>
          <a:lstStyle/>
          <a:p>
            <a:pPr algn="r" rtl="1"/>
            <a:r>
              <a:rPr lang="he-IL" dirty="0"/>
              <a:t>פאונד (</a:t>
            </a:r>
            <a:r>
              <a:rPr lang="en-US" dirty="0"/>
              <a:t>GBP</a:t>
            </a:r>
            <a:r>
              <a:rPr lang="he-IL" dirty="0"/>
              <a:t>)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FC58CD-D2B9-7E53-0102-DFD52686D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 b="1735"/>
          <a:stretch/>
        </p:blipFill>
        <p:spPr>
          <a:xfrm>
            <a:off x="0" y="1195109"/>
            <a:ext cx="6096000" cy="265185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3F83-9603-5970-8915-E99A6371F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95110"/>
            <a:ext cx="5181600" cy="5662890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הלונגים התחילו פריקה, השורטים נפתחו אגרסיבית השבוע.</a:t>
            </a:r>
          </a:p>
          <a:p>
            <a:pPr algn="r" rtl="1"/>
            <a:r>
              <a:rPr lang="he-IL" dirty="0"/>
              <a:t>הנטו שבר מגמה למטה.</a:t>
            </a:r>
          </a:p>
          <a:p>
            <a:pPr algn="r" rtl="1"/>
            <a:r>
              <a:rPr lang="he-IL" dirty="0"/>
              <a:t>כתגובה להתנגדות, נפתחו חוזים מחדש.</a:t>
            </a:r>
          </a:p>
          <a:p>
            <a:pPr algn="r" rtl="1"/>
            <a:r>
              <a:rPr lang="he-IL" dirty="0"/>
              <a:t>יש </a:t>
            </a:r>
            <a:r>
              <a:rPr lang="he-IL" dirty="0" err="1"/>
              <a:t>איזור</a:t>
            </a:r>
            <a:r>
              <a:rPr lang="he-IL" dirty="0"/>
              <a:t> תמיכה לפנינו, אפילו שניים, אבל הם לא חזקים מדי להתנגד לתנועה חזקה.</a:t>
            </a:r>
          </a:p>
          <a:p>
            <a:pPr algn="r" rtl="1"/>
            <a:r>
              <a:rPr lang="he-IL" dirty="0"/>
              <a:t>אחרי אגרסיביות כזו בשינוי המאזן, אני מצפה שנמשיך למטה כרגע, חושב נגיע לתמיכה הנמוכה יותר.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AE9992F-B686-2AB7-5C35-757314B82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" y="4151743"/>
            <a:ext cx="6095998" cy="250305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48B2C-FC6C-80D3-2742-C19BD0D7E9BE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למעלה, חודשית נבנית מגמה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4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077A-A06E-FE1F-4245-77B91F8D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1794"/>
          </a:xfrm>
        </p:spPr>
        <p:txBody>
          <a:bodyPr/>
          <a:lstStyle/>
          <a:p>
            <a:pPr algn="r" rtl="1"/>
            <a:r>
              <a:rPr lang="he-IL" dirty="0"/>
              <a:t>אוסטרלי (</a:t>
            </a:r>
            <a:r>
              <a:rPr lang="en-US" dirty="0"/>
              <a:t>AUD</a:t>
            </a:r>
            <a:r>
              <a:rPr lang="he-IL" dirty="0"/>
              <a:t>)</a:t>
            </a:r>
            <a:r>
              <a:rPr lang="en-US" dirty="0"/>
              <a:t> 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6AF53A01-1CCF-D3CD-F0DD-86C881D75D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 b="1735"/>
          <a:stretch/>
        </p:blipFill>
        <p:spPr>
          <a:xfrm>
            <a:off x="0" y="1195109"/>
            <a:ext cx="6096000" cy="2651857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AC4B89-3796-0D58-E0D5-805F48E4B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91796"/>
            <a:ext cx="5181600" cy="5666204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אנחנו </a:t>
            </a:r>
            <a:r>
              <a:rPr lang="he-IL" dirty="0" err="1"/>
              <a:t>באיזור</a:t>
            </a:r>
            <a:r>
              <a:rPr lang="he-IL" dirty="0"/>
              <a:t> נטו שורט שממנו יש עליות בשנים האחרונות.</a:t>
            </a:r>
          </a:p>
          <a:p>
            <a:pPr algn="r" rtl="1"/>
            <a:r>
              <a:rPr lang="he-IL" dirty="0"/>
              <a:t>אעפ"כ, לונגים סטטיים רצח והשורטים נפתחים </a:t>
            </a:r>
            <a:r>
              <a:rPr lang="he-IL" dirty="0" err="1"/>
              <a:t>באיזור</a:t>
            </a:r>
            <a:r>
              <a:rPr lang="he-IL" dirty="0"/>
              <a:t> התנגדות חזק.</a:t>
            </a:r>
          </a:p>
          <a:p>
            <a:pPr algn="r" rtl="1"/>
            <a:r>
              <a:rPr lang="he-IL" dirty="0"/>
              <a:t>התנהגות מוזרה.</a:t>
            </a:r>
          </a:p>
          <a:p>
            <a:pPr algn="r" rtl="1"/>
            <a:r>
              <a:rPr lang="he-IL" dirty="0"/>
              <a:t>בינתיים האוסטרלי דיי סטטי, אבל מצפה לירידות, בהתאם לפוזיציות.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7378D76-3B5D-BCC2-057E-A6DFA299F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28" y="4100946"/>
            <a:ext cx="6075370" cy="2494586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52D890B-21B7-3D70-E503-6AC429490B11}"/>
              </a:ext>
            </a:extLst>
          </p:cNvPr>
          <p:cNvSpPr txBox="1">
            <a:spLocks/>
          </p:cNvSpPr>
          <p:nvPr/>
        </p:nvSpPr>
        <p:spPr>
          <a:xfrm>
            <a:off x="6096000" y="5325627"/>
            <a:ext cx="5257800" cy="153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למטה</a:t>
            </a:r>
          </a:p>
          <a:p>
            <a:pPr marL="0" indent="0" algn="r" rtl="1">
              <a:buNone/>
            </a:pPr>
            <a:r>
              <a:rPr lang="he-IL" dirty="0"/>
              <a:t>צפי שבועי – למטה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7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0AED-E96B-A01C-F66A-D78481312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2C96-C1B5-D311-8A9D-6B96881C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3503"/>
          </a:xfrm>
        </p:spPr>
        <p:txBody>
          <a:bodyPr/>
          <a:lstStyle/>
          <a:p>
            <a:pPr algn="r" rtl="1"/>
            <a:r>
              <a:rPr lang="he-IL" dirty="0"/>
              <a:t>קנדי (</a:t>
            </a:r>
            <a:r>
              <a:rPr lang="en-US" dirty="0"/>
              <a:t>CAD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2D55403-B195-A537-9054-8BDE6A720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3504"/>
            <a:ext cx="5181600" cy="544449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נטו בונה מגמה למעלה, מתקרב </a:t>
            </a:r>
            <a:r>
              <a:rPr lang="he-IL" dirty="0" err="1"/>
              <a:t>לאיזורים</a:t>
            </a:r>
            <a:r>
              <a:rPr lang="he-IL" dirty="0"/>
              <a:t> גבוהים.</a:t>
            </a:r>
          </a:p>
          <a:p>
            <a:pPr algn="r" rtl="1"/>
            <a:r>
              <a:rPr lang="he-IL" dirty="0"/>
              <a:t>סגירה של שורטים, נראה שיצר את התגובה </a:t>
            </a:r>
            <a:r>
              <a:rPr lang="he-IL" dirty="0" err="1"/>
              <a:t>לאיזור</a:t>
            </a:r>
            <a:r>
              <a:rPr lang="he-IL" dirty="0"/>
              <a:t> התמיכה החזק.</a:t>
            </a:r>
          </a:p>
          <a:p>
            <a:pPr algn="r" rtl="1"/>
            <a:r>
              <a:rPr lang="he-IL" dirty="0"/>
              <a:t>לא רואה שום סיבה שלא נמשיך להתנגדות העליונה.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A92FAE57-4333-853A-6B2B-7A46455FD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" y="4129979"/>
            <a:ext cx="6087143" cy="249942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96871FE-83EC-B9B6-3F4F-5A9F1D47469C}"/>
              </a:ext>
            </a:extLst>
          </p:cNvPr>
          <p:cNvSpPr txBox="1">
            <a:spLocks/>
          </p:cNvSpPr>
          <p:nvPr/>
        </p:nvSpPr>
        <p:spPr>
          <a:xfrm>
            <a:off x="6096000" y="5444495"/>
            <a:ext cx="5257800" cy="1413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למעלה</a:t>
            </a:r>
          </a:p>
          <a:p>
            <a:pPr marL="0" indent="0" algn="r" rtl="1">
              <a:buNone/>
            </a:pPr>
            <a:r>
              <a:rPr lang="he-IL" dirty="0"/>
              <a:t>צפי שבועי – למעלה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BB037-4C9F-9F4C-80F1-810EFB00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206845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7CC9-B934-FC1D-EC91-2CDF46F42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C10E-06BB-BDFF-07DD-95BF8545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ין (</a:t>
            </a:r>
            <a:r>
              <a:rPr lang="en-US" dirty="0"/>
              <a:t>JPY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C773685-FD74-641B-439C-6B0929036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4668"/>
            <a:ext cx="5181600" cy="5503332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סוגרים את כל הלונגים שנפתחו אגרסיבית, ופותחים שורטים.</a:t>
            </a:r>
          </a:p>
          <a:p>
            <a:pPr algn="r" rtl="1"/>
            <a:r>
              <a:rPr lang="he-IL" dirty="0"/>
              <a:t>גם הנטו יורד, ובונה מגמה למטה.</a:t>
            </a:r>
          </a:p>
          <a:p>
            <a:pPr algn="r" rtl="1"/>
            <a:r>
              <a:rPr lang="he-IL" dirty="0"/>
              <a:t>הגבנו יפה לתמיכה, מצפה לשבור אותה ומצפה לירידה עד לתמיכה הבאה ואולי אפילו </a:t>
            </a:r>
            <a:r>
              <a:rPr lang="he-IL"/>
              <a:t>נשבור גם אותה</a:t>
            </a:r>
            <a:r>
              <a:rPr lang="he-IL" dirty="0"/>
              <a:t>.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7E87BCF9-B7AB-DD1B-4D6D-DD3C75A07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24" y="4131733"/>
            <a:ext cx="6103492" cy="2506133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A4B599E-4F2E-B1E5-83E1-D766B0730B4C}"/>
              </a:ext>
            </a:extLst>
          </p:cNvPr>
          <p:cNvSpPr txBox="1">
            <a:spLocks/>
          </p:cNvSpPr>
          <p:nvPr/>
        </p:nvSpPr>
        <p:spPr>
          <a:xfrm>
            <a:off x="6096000" y="5532437"/>
            <a:ext cx="525780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/>
              <a:t>לסיכום:</a:t>
            </a:r>
          </a:p>
          <a:p>
            <a:pPr marL="0" indent="0" algn="r" rtl="1">
              <a:buNone/>
            </a:pPr>
            <a:r>
              <a:rPr lang="he-IL" dirty="0"/>
              <a:t>מגמה כללית – ?</a:t>
            </a:r>
          </a:p>
          <a:p>
            <a:pPr marL="0" indent="0" algn="r" rtl="1">
              <a:buNone/>
            </a:pPr>
            <a:r>
              <a:rPr lang="he-IL" dirty="0"/>
              <a:t>צפי שבועי – למטה.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94942-A294-201A-DD6B-42B1A3E4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b="5771"/>
          <a:stretch/>
        </p:blipFill>
        <p:spPr>
          <a:xfrm>
            <a:off x="0" y="1145480"/>
            <a:ext cx="6096000" cy="24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36260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Funky shapes dark</Template>
  <TotalTime>0</TotalTime>
  <Words>728</Words>
  <Application>Microsoft Office PowerPoint</Application>
  <PresentationFormat>Widescreen</PresentationFormat>
  <Paragraphs>146</Paragraphs>
  <Slides>14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Cascadia Mono Light</vt:lpstr>
      <vt:lpstr>Source Sans Pro</vt:lpstr>
      <vt:lpstr>FunkyShapesDarkVTI</vt:lpstr>
      <vt:lpstr>סקירה שבועית שוק מט"ח</vt:lpstr>
      <vt:lpstr>סיכום וציפיות</vt:lpstr>
      <vt:lpstr>סקירה כללית</vt:lpstr>
      <vt:lpstr>סקירה כללית</vt:lpstr>
      <vt:lpstr>SENTIMENT BY CHAPTER</vt:lpstr>
      <vt:lpstr>פאונד (GBP) </vt:lpstr>
      <vt:lpstr>אוסטרלי (AUD) </vt:lpstr>
      <vt:lpstr>קנדי (CAD)</vt:lpstr>
      <vt:lpstr>ין (JPY)</vt:lpstr>
      <vt:lpstr>פרנק (CHF)</vt:lpstr>
      <vt:lpstr>יורו (EUR)</vt:lpstr>
      <vt:lpstr>דולר (USD)</vt:lpstr>
      <vt:lpstr>סנופי (S&amp;P)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Tal Sommer</dc:creator>
  <cp:lastModifiedBy>Tal Sommer</cp:lastModifiedBy>
  <cp:revision>225</cp:revision>
  <dcterms:created xsi:type="dcterms:W3CDTF">2024-07-28T16:59:16Z</dcterms:created>
  <dcterms:modified xsi:type="dcterms:W3CDTF">2025-07-26T20:10:08Z</dcterms:modified>
</cp:coreProperties>
</file>